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56" r:id="rId2"/>
    <p:sldId id="264" r:id="rId3"/>
    <p:sldId id="266" r:id="rId4"/>
    <p:sldId id="267" r:id="rId5"/>
    <p:sldId id="268" r:id="rId6"/>
    <p:sldId id="278" r:id="rId7"/>
    <p:sldId id="269" r:id="rId8"/>
    <p:sldId id="271" r:id="rId9"/>
    <p:sldId id="270" r:id="rId10"/>
    <p:sldId id="272" r:id="rId11"/>
    <p:sldId id="276" r:id="rId12"/>
    <p:sldId id="279" r:id="rId13"/>
    <p:sldId id="277" r:id="rId14"/>
    <p:sldId id="273" r:id="rId15"/>
    <p:sldId id="282" r:id="rId16"/>
    <p:sldId id="274" r:id="rId17"/>
    <p:sldId id="275" r:id="rId18"/>
    <p:sldId id="280" r:id="rId19"/>
    <p:sldId id="28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457CB-4C58-43C0-96B6-186E0F7B643E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49BB6-8EA4-42AC-8C46-95F6BD908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473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direction of blood flow:  http://www.smm.org/heart/heart/pumping.htm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49BB6-8EA4-42AC-8C46-95F6BD90845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73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C0B4D-7C90-41D1-A606-33F8914DD9ED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DD20-2AC8-4E29-A316-7E1E3F12E3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C0B4D-7C90-41D1-A606-33F8914DD9ED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DD20-2AC8-4E29-A316-7E1E3F12E3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C0B4D-7C90-41D1-A606-33F8914DD9ED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DD20-2AC8-4E29-A316-7E1E3F12E3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C0B4D-7C90-41D1-A606-33F8914DD9ED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DD20-2AC8-4E29-A316-7E1E3F12E3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C0B4D-7C90-41D1-A606-33F8914DD9ED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DD20-2AC8-4E29-A316-7E1E3F12E3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C0B4D-7C90-41D1-A606-33F8914DD9ED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DD20-2AC8-4E29-A316-7E1E3F12E3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C0B4D-7C90-41D1-A606-33F8914DD9ED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DD20-2AC8-4E29-A316-7E1E3F12E3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C0B4D-7C90-41D1-A606-33F8914DD9ED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DD20-2AC8-4E29-A316-7E1E3F12E3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C0B4D-7C90-41D1-A606-33F8914DD9ED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DD20-2AC8-4E29-A316-7E1E3F12E3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C0B4D-7C90-41D1-A606-33F8914DD9ED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DD20-2AC8-4E29-A316-7E1E3F12E36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C0B4D-7C90-41D1-A606-33F8914DD9ED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F7DD20-2AC8-4E29-A316-7E1E3F12E36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FF7DD20-2AC8-4E29-A316-7E1E3F12E36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F3C0B4D-7C90-41D1-A606-33F8914DD9ED}" type="datetimeFigureOut">
              <a:rPr lang="en-US" smtClean="0"/>
              <a:t>1/26/2018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rtpoint.com/theheart.htm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5tUWOF6wEnk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homepage.smc.edu/wissmann_paul/heartpic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581400"/>
            <a:ext cx="7543800" cy="2593975"/>
          </a:xfrm>
        </p:spPr>
        <p:txBody>
          <a:bodyPr/>
          <a:lstStyle/>
          <a:p>
            <a:r>
              <a:rPr lang="en-US" dirty="0" smtClean="0"/>
              <a:t>Cardiovascular System – The Heart</a:t>
            </a:r>
            <a:endParaRPr lang="en-US" dirty="0"/>
          </a:p>
        </p:txBody>
      </p:sp>
      <p:pic>
        <p:nvPicPr>
          <p:cNvPr id="8194" name="Picture 2" descr="http://www.summerlinhospital.com/sites/summerlinhospital.com/files/iStock_000003834834Large_cmy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572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87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12" descr="15_0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/>
          <a:stretch/>
        </p:blipFill>
        <p:spPr bwMode="auto">
          <a:xfrm>
            <a:off x="266699" y="394954"/>
            <a:ext cx="8073695" cy="585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2550" y="6045550"/>
            <a:ext cx="80478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How does blood flow through the heart:  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www.heartpoint.com/theheart.html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27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4" descr="18-09_AtriovntcVlvs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" t="4706" r="2727" b="5882"/>
          <a:stretch>
            <a:fillRect/>
          </a:stretch>
        </p:blipFill>
        <p:spPr bwMode="auto">
          <a:xfrm>
            <a:off x="0" y="100013"/>
            <a:ext cx="9126538" cy="660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200" y="100013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Function of the AV valves</a:t>
            </a:r>
            <a:endParaRPr lang="en-US" sz="2800" b="1" dirty="0"/>
          </a:p>
        </p:txBody>
      </p:sp>
      <p:sp>
        <p:nvSpPr>
          <p:cNvPr id="5" name="Oval 4"/>
          <p:cNvSpPr/>
          <p:nvPr/>
        </p:nvSpPr>
        <p:spPr>
          <a:xfrm>
            <a:off x="7772400" y="2438400"/>
            <a:ext cx="1066800" cy="964406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4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4" descr="18-08cd_ValveStrctLoc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" t="14117" r="1819" b="14117"/>
          <a:stretch>
            <a:fillRect/>
          </a:stretch>
        </p:blipFill>
        <p:spPr bwMode="auto">
          <a:xfrm>
            <a:off x="168275" y="1066800"/>
            <a:ext cx="8923338" cy="513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4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" y="58738"/>
            <a:ext cx="7620000" cy="1143000"/>
          </a:xfrm>
        </p:spPr>
        <p:txBody>
          <a:bodyPr/>
          <a:lstStyle/>
          <a:p>
            <a:r>
              <a:rPr lang="en-US" sz="4000" dirty="0" smtClean="0"/>
              <a:t>Function of semilunar valves</a:t>
            </a:r>
            <a:br>
              <a:rPr lang="en-US" sz="4000" dirty="0" smtClean="0"/>
            </a:br>
            <a:r>
              <a:rPr lang="en-US" sz="4000" dirty="0" smtClean="0"/>
              <a:t> (aortic and pulmonary valves)</a:t>
            </a:r>
            <a:endParaRPr lang="en-US" sz="4000" dirty="0"/>
          </a:p>
        </p:txBody>
      </p:sp>
      <p:pic>
        <p:nvPicPr>
          <p:cNvPr id="3" name="Picture 4" descr="18-10_SeminlunrVlvs_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03" b="14117"/>
          <a:stretch/>
        </p:blipFill>
        <p:spPr bwMode="auto">
          <a:xfrm>
            <a:off x="0" y="1905000"/>
            <a:ext cx="91503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/>
          <a:lstStyle/>
          <a:p>
            <a:r>
              <a:rPr lang="en-US" dirty="0" smtClean="0"/>
              <a:t>“Skeleton” of Heart – </a:t>
            </a:r>
            <a:r>
              <a:rPr lang="en-US" sz="3600" dirty="0" smtClean="0"/>
              <a:t>fibrous rings to which the valves are attached</a:t>
            </a:r>
            <a:endParaRPr lang="en-US" sz="3600" dirty="0"/>
          </a:p>
        </p:txBody>
      </p:sp>
      <p:pic>
        <p:nvPicPr>
          <p:cNvPr id="3" name="Picture 7" descr="15_0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2" r="26774" b="12000"/>
          <a:stretch/>
        </p:blipFill>
        <p:spPr bwMode="auto">
          <a:xfrm>
            <a:off x="1143000" y="1682749"/>
            <a:ext cx="6096000" cy="520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22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Cardiac Cycle	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31058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www.youtube.com/watch?v=5tUWOF6wEnk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4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Supply to the Heart</a:t>
            </a:r>
            <a:endParaRPr lang="en-US" dirty="0"/>
          </a:p>
        </p:txBody>
      </p:sp>
      <p:pic>
        <p:nvPicPr>
          <p:cNvPr id="1026" name="Picture 2" descr="http://www.bostonscientific.com/lifebeat-online/assets/images/subpages/heart-smart/coronary-arteries-4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54102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47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tutorvista.com/content/transportation/human-heart-internal-view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4790"/>
            <a:ext cx="7992691" cy="641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7400" y="1447800"/>
            <a:ext cx="8382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aorta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91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"/>
            <a:ext cx="7620000" cy="1143000"/>
          </a:xfrm>
        </p:spPr>
        <p:txBody>
          <a:bodyPr/>
          <a:lstStyle/>
          <a:p>
            <a:r>
              <a:rPr lang="en-US" dirty="0" smtClean="0"/>
              <a:t>Blood Flow - simplified</a:t>
            </a:r>
            <a:endParaRPr lang="en-US" dirty="0"/>
          </a:p>
        </p:txBody>
      </p:sp>
      <p:pic>
        <p:nvPicPr>
          <p:cNvPr id="3" name="Picture 4" descr="18-06a_BloodFlwHeart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5" t="28235" r="26364" b="28235"/>
          <a:stretch>
            <a:fillRect/>
          </a:stretch>
        </p:blipFill>
        <p:spPr bwMode="auto">
          <a:xfrm>
            <a:off x="228600" y="1068388"/>
            <a:ext cx="8447088" cy="578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664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tx1"/>
                </a:solidFill>
                <a:hlinkClick r:id="rId2"/>
              </a:rPr>
              <a:t>http://homepage.smc.edu/wissmann_paul/heartpics/</a:t>
            </a:r>
            <a:br>
              <a:rPr lang="en-US" sz="2800" dirty="0" smtClean="0">
                <a:solidFill>
                  <a:schemeClr val="tx1"/>
                </a:solidFill>
                <a:hlinkClick r:id="rId2"/>
              </a:rPr>
            </a:b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5325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124200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There are dissections like this with roll over answers</a:t>
            </a:r>
          </a:p>
          <a:p>
            <a:pPr eaLnBrk="1" hangingPunct="1"/>
            <a:endParaRPr lang="en-US" dirty="0" smtClean="0"/>
          </a:p>
        </p:txBody>
      </p:sp>
      <p:sp>
        <p:nvSpPr>
          <p:cNvPr id="532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BC9EBD-2738-4B23-B335-75A33C4F6013}" type="slidenum">
              <a:rPr lang="en-US">
                <a:solidFill>
                  <a:srgbClr val="000000"/>
                </a:solidFill>
              </a:rPr>
              <a:pPr eaLnBrk="1" hangingPunct="1"/>
              <a:t>19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3253" name="Picture 5" descr="surfaceheartcoronarys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143000"/>
            <a:ext cx="47625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577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7543800" cy="2593975"/>
          </a:xfrm>
        </p:spPr>
        <p:txBody>
          <a:bodyPr/>
          <a:lstStyle/>
          <a:p>
            <a:r>
              <a:rPr lang="en-US" dirty="0" smtClean="0"/>
              <a:t>Structure of </a:t>
            </a:r>
            <a:br>
              <a:rPr lang="en-US" dirty="0" smtClean="0"/>
            </a:br>
            <a:r>
              <a:rPr lang="en-US" dirty="0" smtClean="0"/>
              <a:t>the Heart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3276600"/>
            <a:ext cx="6172200" cy="211091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dirty="0" smtClean="0"/>
              <a:t>Size and Location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dirty="0" smtClean="0"/>
              <a:t>Coverings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dirty="0" smtClean="0"/>
              <a:t>Wall of the heart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dirty="0" smtClean="0"/>
              <a:t>Chambers and Valves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dirty="0" smtClean="0"/>
              <a:t>Path of Blood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dirty="0" smtClean="0"/>
              <a:t>Blood Supply</a:t>
            </a:r>
          </a:p>
          <a:p>
            <a:endParaRPr lang="en-US" dirty="0"/>
          </a:p>
        </p:txBody>
      </p:sp>
      <p:pic>
        <p:nvPicPr>
          <p:cNvPr id="3074" name="Picture 2" descr="http://classconnection.s3.amazonaws.com/250/flashcards/2024250/jpg/human-heart-diagram-unlabeled-i413492975921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0" r="21335"/>
          <a:stretch/>
        </p:blipFill>
        <p:spPr bwMode="auto">
          <a:xfrm>
            <a:off x="5105400" y="0"/>
            <a:ext cx="3450077" cy="440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9317" y="5635557"/>
            <a:ext cx="821616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Your heart pumps 7,000 L of blood every day!</a:t>
            </a:r>
          </a:p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It will contract </a:t>
            </a:r>
            <a:r>
              <a:rPr lang="en-US" sz="32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2.5 billion times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in your lifetime.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10969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620000" cy="1143000"/>
          </a:xfrm>
        </p:spPr>
        <p:txBody>
          <a:bodyPr/>
          <a:lstStyle/>
          <a:p>
            <a:r>
              <a:rPr lang="en-US" dirty="0" smtClean="0"/>
              <a:t>Size and Location</a:t>
            </a:r>
            <a:endParaRPr lang="en-US" dirty="0"/>
          </a:p>
        </p:txBody>
      </p:sp>
      <p:pic>
        <p:nvPicPr>
          <p:cNvPr id="4" name="Picture 6" descr="15_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9" r="17999"/>
          <a:stretch>
            <a:fillRect/>
          </a:stretch>
        </p:blipFill>
        <p:spPr bwMode="auto">
          <a:xfrm>
            <a:off x="-21108" y="3505200"/>
            <a:ext cx="2861145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43400" y="5690521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14 cm long x 9 cm wide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In the mediastinum</a:t>
            </a:r>
            <a:endParaRPr lang="en-US" sz="2400" b="1" dirty="0"/>
          </a:p>
        </p:txBody>
      </p:sp>
      <p:pic>
        <p:nvPicPr>
          <p:cNvPr id="7" name="Picture 4" descr="18-02d_HrtLocThrx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2" t="24706" r="7272" b="12941"/>
          <a:stretch>
            <a:fillRect/>
          </a:stretch>
        </p:blipFill>
        <p:spPr bwMode="auto">
          <a:xfrm>
            <a:off x="2609850" y="1066800"/>
            <a:ext cx="6284913" cy="354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91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Coverings of the Heart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53000"/>
            <a:ext cx="7620000" cy="144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Pericardium = pericardial sac</a:t>
            </a:r>
          </a:p>
        </p:txBody>
      </p:sp>
      <p:pic>
        <p:nvPicPr>
          <p:cNvPr id="1026" name="Picture 2" descr="http://science.tjc.edu/images/preserved_heart/heart_emerging_from_sac_lab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352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38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197"/>
            <a:ext cx="7620000" cy="1143000"/>
          </a:xfrm>
        </p:spPr>
        <p:txBody>
          <a:bodyPr/>
          <a:lstStyle/>
          <a:p>
            <a:r>
              <a:rPr lang="en-US" dirty="0" smtClean="0"/>
              <a:t>Wall of the Heart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http://encyclopedia.lubopitko-bg.com/images/Layers%20of%20the%20heart%20wall%20and%20pericard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35266"/>
            <a:ext cx="6212273" cy="600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46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02" y="19050"/>
            <a:ext cx="7620000" cy="1143000"/>
          </a:xfrm>
        </p:spPr>
        <p:txBody>
          <a:bodyPr/>
          <a:lstStyle/>
          <a:p>
            <a:r>
              <a:rPr lang="en-US" dirty="0" smtClean="0"/>
              <a:t>Relative thickness of walls</a:t>
            </a:r>
            <a:endParaRPr lang="en-US" dirty="0"/>
          </a:p>
        </p:txBody>
      </p:sp>
      <p:pic>
        <p:nvPicPr>
          <p:cNvPr id="3" name="Picture 4" descr="18-07_DiffrntVntrcls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25882" r="15454" b="17647"/>
          <a:stretch>
            <a:fillRect/>
          </a:stretch>
        </p:blipFill>
        <p:spPr bwMode="auto">
          <a:xfrm>
            <a:off x="28902" y="1524000"/>
            <a:ext cx="8629106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02" y="996375"/>
            <a:ext cx="8886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Atria relatively thin walls because ventricular filling is done by gravity, requiring little effort by atria.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400800" y="26670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roadway" pitchFamily="82" charset="0"/>
              </a:rPr>
              <a:t>Why is the left side thicker???</a:t>
            </a:r>
            <a:endParaRPr lang="en-US" sz="2400" b="1" dirty="0">
              <a:latin typeface="Broadway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31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260" y="31845"/>
            <a:ext cx="7620000" cy="1143000"/>
          </a:xfrm>
        </p:spPr>
        <p:txBody>
          <a:bodyPr/>
          <a:lstStyle/>
          <a:p>
            <a:r>
              <a:rPr lang="en-US" dirty="0" smtClean="0"/>
              <a:t>Heart Chambers</a:t>
            </a:r>
            <a:endParaRPr lang="en-US" dirty="0"/>
          </a:p>
        </p:txBody>
      </p:sp>
      <p:pic>
        <p:nvPicPr>
          <p:cNvPr id="5122" name="Picture 2" descr="http://www.starsandseas.com/SAS_Images/SAS_Physiol_Images/SAS%20cardiopics/heart_chamb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05" y="1066800"/>
            <a:ext cx="6567095" cy="569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34100" y="3285504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Thicker wall – pumps systemically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257800" y="3608669"/>
            <a:ext cx="876300" cy="88713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59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ws.collin.edu/mweis/Images/Dissections/pig%20dissections/pig%20dissections%20labeled/pig_heart_auricle_left_labele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9152" r="7243"/>
          <a:stretch/>
        </p:blipFill>
        <p:spPr bwMode="auto">
          <a:xfrm>
            <a:off x="593677" y="838200"/>
            <a:ext cx="6264323" cy="526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0" y="4114800"/>
            <a:ext cx="144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Ear-like flaps to increase volume </a:t>
            </a:r>
            <a:endParaRPr lang="en-US" sz="2400" dirty="0"/>
          </a:p>
        </p:txBody>
      </p:sp>
      <p:cxnSp>
        <p:nvCxnSpPr>
          <p:cNvPr id="5" name="Straight Arrow Connector 4"/>
          <p:cNvCxnSpPr>
            <a:stCxn id="3" idx="1"/>
          </p:cNvCxnSpPr>
          <p:nvPr/>
        </p:nvCxnSpPr>
        <p:spPr>
          <a:xfrm flipH="1" flipV="1">
            <a:off x="4114800" y="3810000"/>
            <a:ext cx="2743200" cy="108963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11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www.starsandseas.com/SAS_Images/SAS_Physiol_Images/SAS%20cardiopics/heart_valv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741045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77000" y="47244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(Mitral)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9430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718</TotalTime>
  <Words>186</Words>
  <Application>Microsoft Office PowerPoint</Application>
  <PresentationFormat>On-screen Show (4:3)</PresentationFormat>
  <Paragraphs>38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Broadway</vt:lpstr>
      <vt:lpstr>Calibri</vt:lpstr>
      <vt:lpstr>Cambria</vt:lpstr>
      <vt:lpstr>Wingdings</vt:lpstr>
      <vt:lpstr>Adjacency</vt:lpstr>
      <vt:lpstr>Cardiovascular System – The Heart</vt:lpstr>
      <vt:lpstr>Structure of  the Heart</vt:lpstr>
      <vt:lpstr>Size and Location</vt:lpstr>
      <vt:lpstr>Coverings of the Heart</vt:lpstr>
      <vt:lpstr>Wall of the Heart</vt:lpstr>
      <vt:lpstr>Relative thickness of walls</vt:lpstr>
      <vt:lpstr>Heart Chambers</vt:lpstr>
      <vt:lpstr>PowerPoint Presentation</vt:lpstr>
      <vt:lpstr>Valves</vt:lpstr>
      <vt:lpstr>PowerPoint Presentation</vt:lpstr>
      <vt:lpstr>PowerPoint Presentation</vt:lpstr>
      <vt:lpstr>PowerPoint Presentation</vt:lpstr>
      <vt:lpstr>Function of semilunar valves  (aortic and pulmonary valves)</vt:lpstr>
      <vt:lpstr>“Skeleton” of Heart – fibrous rings to which the valves are attached</vt:lpstr>
      <vt:lpstr>Cardiac Cycle </vt:lpstr>
      <vt:lpstr>Blood Supply to the Heart</vt:lpstr>
      <vt:lpstr>PowerPoint Presentation</vt:lpstr>
      <vt:lpstr>Blood Flow - simplified</vt:lpstr>
      <vt:lpstr>http://homepage.smc.edu/wissmann_paul/heartpics/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McCarter</dc:creator>
  <cp:lastModifiedBy>Christina McCarter</cp:lastModifiedBy>
  <cp:revision>21</cp:revision>
  <dcterms:created xsi:type="dcterms:W3CDTF">2013-01-19T18:27:55Z</dcterms:created>
  <dcterms:modified xsi:type="dcterms:W3CDTF">2018-01-26T15:30:56Z</dcterms:modified>
</cp:coreProperties>
</file>